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256" r:id="rId3"/>
    <p:sldId id="1128" r:id="rId4"/>
    <p:sldId id="449" r:id="rId5"/>
    <p:sldId id="450" r:id="rId6"/>
    <p:sldId id="451" r:id="rId7"/>
    <p:sldId id="1166" r:id="rId8"/>
    <p:sldId id="954" r:id="rId10"/>
    <p:sldId id="955" r:id="rId11"/>
    <p:sldId id="956" r:id="rId12"/>
    <p:sldId id="957" r:id="rId13"/>
    <p:sldId id="958" r:id="rId14"/>
    <p:sldId id="959" r:id="rId15"/>
    <p:sldId id="960" r:id="rId16"/>
    <p:sldId id="961" r:id="rId17"/>
    <p:sldId id="962" r:id="rId18"/>
    <p:sldId id="963" r:id="rId19"/>
    <p:sldId id="1178" r:id="rId20"/>
  </p:sldIdLst>
  <p:sldSz cx="12192000" cy="6858000"/>
  <p:notesSz cx="6858000" cy="9144000"/>
  <p:embeddedFontLst>
    <p:embeddedFont>
      <p:font typeface="Consolas" panose="020B0609020204030204" pitchFamily="49" charset="0"/>
      <p:regular r:id="rId24"/>
    </p:embeddedFont>
    <p:embeddedFont>
      <p:font typeface="微软雅黑" charset="-122"/>
      <p:regular r:id="rId25"/>
    </p:embeddedFont>
    <p:embeddedFont>
      <p:font typeface="Calibri" panose="020F0502020204030204" charset="0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8" userDrawn="1">
          <p15:clr>
            <a:srgbClr val="A4A3A4"/>
          </p15:clr>
        </p15:guide>
        <p15:guide id="2" pos="37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500"/>
    <a:srgbClr val="EFEFEF"/>
    <a:srgbClr val="A8302C"/>
    <a:srgbClr val="FFFFFF"/>
    <a:srgbClr val="97999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9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95" y="86"/>
      </p:cViewPr>
      <p:guideLst>
        <p:guide orient="horz" pos="2298"/>
        <p:guide pos="37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90.xml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RAII（Resource Acquisition Is Initialization）是由c++之父Bjarne Stroustrup提出的，中文翻译为资源获取即初始化，他说：使用局部对象来管理资源的技术称为资源获取即初始化；这里的资源主要是指操作系统中有限的东西如内存、网络套接字等等，局部对象是指存储在栈的对象，它的生命周期是由操作系统来管理的，无需人工介入。</a:t>
            </a:r>
            <a:endParaRPr lang="zh-CN" altLang="en-US"/>
          </a:p>
          <a:p>
            <a:r>
              <a:rPr lang="zh-CN" altLang="en-US"/>
              <a:t>资源的使用一般经历三个步骤a.获取资源 b.使用资源 c.销毁资源，但是资源的销毁往往是程序员经常忘记的一个环节，所以程序界就想如何在程序员中让资源自动销毁呢？c++之父给出了解决问题的方案：RAII，它充分的利用了C++语言局部对象自动销毁的特性来控制资源的生命周期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8.png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9.png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10.png"/><Relationship Id="rId1" Type="http://schemas.openxmlformats.org/officeDocument/2006/relationships/tags" Target="../tags/tag8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1.png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2.png"/><Relationship Id="rId1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4.png"/><Relationship Id="rId3" Type="http://schemas.openxmlformats.org/officeDocument/2006/relationships/tags" Target="../tags/tag65.xml"/><Relationship Id="rId2" Type="http://schemas.openxmlformats.org/officeDocument/2006/relationships/image" Target="../media/image3.png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6.png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7.png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标题 1"/>
          <p:cNvSpPr txBox="1">
            <a:spLocks noGrp="1"/>
          </p:cNvSpPr>
          <p:nvPr>
            <p:ph type="ctrTitle"/>
          </p:nvPr>
        </p:nvSpPr>
        <p:spPr>
          <a:xfrm>
            <a:off x="229869" y="2107564"/>
            <a:ext cx="11851642" cy="1731646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rPr dirty="0"/>
              <a:t>Object Oriented Programming—C++</a:t>
            </a:r>
            <a:br>
              <a:rPr dirty="0"/>
            </a:br>
            <a:r>
              <a:rPr sz="4800" dirty="0"/>
              <a:t>Lecture</a:t>
            </a:r>
            <a:r>
              <a:rPr lang="en-US" sz="4800" dirty="0"/>
              <a:t>9</a:t>
            </a:r>
            <a:r>
              <a:rPr sz="4800" dirty="0"/>
              <a:t> </a:t>
            </a:r>
            <a:r>
              <a:rPr lang="en-US" sz="4800" dirty="0"/>
              <a:t>Advanced Topics(1)</a:t>
            </a:r>
            <a:endParaRPr sz="4800" dirty="0"/>
          </a:p>
        </p:txBody>
      </p:sp>
      <p:sp>
        <p:nvSpPr>
          <p:cNvPr id="128" name="副标题 2"/>
          <p:cNvSpPr txBox="1">
            <a:spLocks noGrp="1"/>
          </p:cNvSpPr>
          <p:nvPr>
            <p:ph type="subTitle" sz="quarter" idx="1"/>
          </p:nvPr>
        </p:nvSpPr>
        <p:spPr>
          <a:xfrm>
            <a:off x="2366644" y="4375784"/>
            <a:ext cx="7578092" cy="2009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9000"/>
              </a:lnSpc>
              <a:defRPr spc="100"/>
            </a:pPr>
            <a:r>
              <a:rPr dirty="0" err="1"/>
              <a:t>Qijun</a:t>
            </a:r>
            <a:r>
              <a:rPr dirty="0"/>
              <a:t> Zhao</a:t>
            </a:r>
            <a:endParaRPr dirty="0"/>
          </a:p>
          <a:p>
            <a:pPr>
              <a:lnSpc>
                <a:spcPct val="99000"/>
              </a:lnSpc>
              <a:defRPr spc="100"/>
            </a:pPr>
            <a:r>
              <a:rPr dirty="0"/>
              <a:t>College of Computer Science</a:t>
            </a:r>
            <a:endParaRPr dirty="0"/>
          </a:p>
          <a:p>
            <a:pPr>
              <a:lnSpc>
                <a:spcPct val="99000"/>
              </a:lnSpc>
              <a:defRPr spc="100"/>
            </a:pPr>
            <a:r>
              <a:rPr dirty="0"/>
              <a:t>Sichuan University</a:t>
            </a:r>
            <a:endParaRPr dirty="0"/>
          </a:p>
          <a:p>
            <a:pPr>
              <a:lnSpc>
                <a:spcPct val="99000"/>
              </a:lnSpc>
              <a:defRPr spc="100"/>
            </a:pPr>
            <a:r>
              <a:rPr dirty="0"/>
              <a:t>Spring 202</a:t>
            </a:r>
            <a:r>
              <a:rPr lang="en-US" dirty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1095" y="1353820"/>
            <a:ext cx="10033000" cy="4759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5925" y="7899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Implement a custom deleter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7224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is the pointer type to be used for memory that can be owned by</a:t>
            </a:r>
            <a:r>
              <a:rPr lang="en-US" altLang="zh-CN"/>
              <a:t> </a:t>
            </a:r>
            <a:r>
              <a:rPr lang="zh-CN" altLang="en-US" u="sng"/>
              <a:t>multiple</a:t>
            </a:r>
            <a:r>
              <a:rPr lang="zh-CN" altLang="en-US"/>
              <a:t> resources at one time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maintains a reference count of pointer objects. Data managed by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zh-CN" altLang="en-US"/>
              <a:t>is only freed when there are no remaining objects pointing to the data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0" y="2846705"/>
            <a:ext cx="8889365" cy="3559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methods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</a:t>
            </a:r>
            <a:r>
              <a:rPr lang="en-US" altLang="zh-CN"/>
              <a:t>d </a:t>
            </a:r>
            <a:r>
              <a:rPr lang="zh-CN" altLang="en-US"/>
              <a:t>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shared()</a:t>
            </a:r>
            <a:r>
              <a:rPr lang="zh-CN" altLang="en-US"/>
              <a:t> creates a shared pointer that manages a new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std::shared ptr - Shared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04060" y="1243965"/>
            <a:ext cx="830834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1235055" cy="4759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is simply a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that is allowed to dangle (pointer</a:t>
            </a:r>
            <a:r>
              <a:rPr lang="en-US" altLang="zh-CN"/>
              <a:t> </a:t>
            </a:r>
            <a:r>
              <a:rPr lang="zh-CN" altLang="en-US"/>
              <a:t>not deallocated)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3275" y="2294255"/>
            <a:ext cx="8930640" cy="4106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It must be converted to </a:t>
            </a:r>
            <a:r>
              <a:rPr lang="zh-CN" altLang="en-US">
                <a:highlight>
                  <a:srgbClr val="C0C0C0"/>
                </a:highlight>
              </a:rPr>
              <a:t>std::shared ptr</a:t>
            </a:r>
            <a:r>
              <a:rPr lang="zh-CN" altLang="en-US"/>
              <a:t> in order to access the referenced object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std::weak ptr</a:t>
            </a:r>
            <a:r>
              <a:rPr lang="zh-CN" altLang="en-US"/>
              <a:t> methods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use count()</a:t>
            </a:r>
            <a:r>
              <a:rPr lang="zh-CN" altLang="en-US"/>
              <a:t> returns the number of objects referring to the same managed</a:t>
            </a:r>
            <a:r>
              <a:rPr lang="en-US" altLang="zh-CN"/>
              <a:t> </a:t>
            </a:r>
            <a:r>
              <a:rPr lang="zh-CN" altLang="en-US"/>
              <a:t>object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endParaRPr lang="zh-CN" altLang="en-US">
              <a:highlight>
                <a:srgbClr val="C0C0C0"/>
              </a:highlight>
            </a:endParaRPr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expired()</a:t>
            </a:r>
            <a:r>
              <a:rPr lang="zh-CN" altLang="en-US"/>
              <a:t> checks whether the referenced object was already deleted (true,</a:t>
            </a:r>
            <a:r>
              <a:rPr lang="en-US" altLang="zh-CN"/>
              <a:t> </a:t>
            </a:r>
            <a:r>
              <a:rPr lang="zh-CN" altLang="en-US"/>
              <a:t>false)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lock()</a:t>
            </a:r>
            <a:r>
              <a:rPr lang="zh-CN" altLang="en-US"/>
              <a:t> creates a std::shared ptr that manages the referenced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std::weak ptr - Weak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1090" y="1162685"/>
            <a:ext cx="856488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0645" y="2258695"/>
            <a:ext cx="1205357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>
                <a:sym typeface="+mn-ea"/>
              </a:rPr>
              <a:t>Coding to make the world better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Lambda functions</a:t>
            </a:r>
            <a:endParaRPr lang="en-US" altLang="zh-CN" sz="2400" dirty="0"/>
          </a:p>
          <a:p>
            <a:r>
              <a:rPr lang="en-US" altLang="zh-CN" sz="2400" dirty="0"/>
              <a:t>Smart pointer</a:t>
            </a:r>
            <a:endParaRPr lang="en-US" altLang="zh-CN" sz="2400" dirty="0"/>
          </a:p>
          <a:p>
            <a:pPr lvl="1"/>
            <a:r>
              <a:rPr lang="en-US" altLang="zh-CN" sz="2200" dirty="0"/>
              <a:t>Unique pointer</a:t>
            </a:r>
            <a:endParaRPr lang="en-US" altLang="zh-CN" sz="2200" dirty="0"/>
          </a:p>
          <a:p>
            <a:pPr lvl="1"/>
            <a:r>
              <a:rPr lang="en-US" altLang="zh-CN" sz="2200" dirty="0"/>
              <a:t>Shared pointer</a:t>
            </a:r>
            <a:endParaRPr lang="en-US" altLang="zh-CN" sz="2200" dirty="0"/>
          </a:p>
          <a:p>
            <a:pPr lvl="1"/>
            <a:r>
              <a:rPr lang="en-US" altLang="zh-CN" sz="2200" dirty="0"/>
              <a:t>Weak pointer</a:t>
            </a:r>
            <a:endParaRPr lang="en-US" altLang="zh-CN" sz="2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Table of Context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Lambdas are </a:t>
            </a:r>
            <a:r>
              <a:rPr lang="zh-CN" altLang="en-US" b="1" dirty="0"/>
              <a:t>inline</a:t>
            </a:r>
            <a:r>
              <a:rPr lang="zh-CN" altLang="en-US" dirty="0"/>
              <a:t>,</a:t>
            </a:r>
            <a:r>
              <a:rPr lang="zh-CN" altLang="en-US" b="1" dirty="0"/>
              <a:t> anonymous</a:t>
            </a:r>
            <a:r>
              <a:rPr lang="zh-CN" altLang="en-US" dirty="0"/>
              <a:t> functions that can know</a:t>
            </a:r>
            <a:r>
              <a:rPr lang="en-US" altLang="zh-CN" dirty="0"/>
              <a:t> </a:t>
            </a:r>
            <a:r>
              <a:rPr lang="zh-CN" altLang="en-US" dirty="0"/>
              <a:t>about functions declared in their same scope!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L</a:t>
            </a:r>
            <a:r>
              <a:rPr lang="en-US" altLang="zh-CN" dirty="0" err="1"/>
              <a:t>ambdas</a:t>
            </a:r>
            <a:r>
              <a:rPr lang="en-US" altLang="zh-CN" dirty="0"/>
              <a:t> Function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5305" y="2619622"/>
            <a:ext cx="11243945" cy="1701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3200" y="2032882"/>
            <a:ext cx="2627630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Outside parameters</a:t>
            </a:r>
            <a:endParaRPr lang="zh-CN" altLang="en-US"/>
          </a:p>
          <a:p>
            <a:r>
              <a:rPr lang="zh-CN" altLang="en-US"/>
              <a:t>go here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87490" y="1974462"/>
            <a:ext cx="1884045" cy="645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Specifies that</a:t>
            </a:r>
            <a:endParaRPr lang="zh-CN" altLang="en-US"/>
          </a:p>
          <a:p>
            <a:r>
              <a:rPr lang="zh-CN" altLang="en-US"/>
              <a:t>Type is generic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8720" y="3837552"/>
            <a:ext cx="1724025" cy="645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Function body</a:t>
            </a:r>
            <a:endParaRPr lang="zh-CN" altLang="en-US"/>
          </a:p>
          <a:p>
            <a:r>
              <a:rPr lang="zh-CN" altLang="en-US"/>
              <a:t>goes here!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0505" y="5118664"/>
            <a:ext cx="11961495" cy="1047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You can capture any outside variable, both by reference and</a:t>
            </a:r>
            <a:r>
              <a:rPr lang="en-US" altLang="zh-CN" dirty="0"/>
              <a:t> </a:t>
            </a:r>
            <a:r>
              <a:rPr lang="zh-CN" altLang="en-US" dirty="0"/>
              <a:t>by value.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● Use just the = symbol to capture everything by value,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and just the &amp; symbol to capture everything by reference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Capture Clauses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105" y="3462020"/>
            <a:ext cx="11732895" cy="27876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56235" y="5205095"/>
            <a:ext cx="1539875" cy="61658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Lambdas</a:t>
            </a:r>
            <a:r>
              <a:rPr lang="zh-CN" altLang="en-US" dirty="0"/>
              <a:t> are pretty computationally cheap and a great tool!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● Use a lambda when you need a </a:t>
            </a:r>
            <a:r>
              <a:rPr lang="zh-CN" altLang="en-US" i="1" dirty="0"/>
              <a:t>short </a:t>
            </a:r>
            <a:r>
              <a:rPr lang="zh-CN" altLang="en-US" dirty="0"/>
              <a:t>function or to </a:t>
            </a:r>
            <a:r>
              <a:rPr lang="zh-CN" altLang="en-US" i="1" dirty="0"/>
              <a:t>access local variables</a:t>
            </a:r>
            <a:r>
              <a:rPr lang="zh-CN" altLang="en-US" dirty="0"/>
              <a:t> in your function.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● If you need more logic or overloading, use function pointers.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● </a:t>
            </a:r>
            <a:r>
              <a:rPr lang="en-US" altLang="zh-CN" dirty="0"/>
              <a:t>In fact, a lambda function can be seen as an anonymous class with overloading operator ().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Using Lambdas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pointers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25441" y="1214640"/>
            <a:ext cx="9478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b="1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pointer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pointer-like type with some additional functionality, e.g. </a:t>
            </a:r>
            <a:r>
              <a:rPr lang="en-US" altLang="zh-CN" i="1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 memory deallocation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(when the pointer is no longer in use, the memory it points to is deallocated), reference counting, etc.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5441" y="2828835"/>
            <a:ext cx="9478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C++11 provides three smart pointer types: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std::unique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ptr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std::shared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ptr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 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std::weak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ptr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441" y="4823464"/>
            <a:ext cx="947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pointers prevent most situations of memory leaks by making the memory deallocation automatic</a:t>
            </a:r>
            <a:r>
              <a:rPr lang="en-US" altLang="zh-CN" spc="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zh-CN" altLang="en-US" spc="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989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is used to manage any dynamically allocated object that is </a:t>
            </a:r>
            <a:r>
              <a:rPr lang="zh-CN" altLang="en-US" u="sng"/>
              <a:t>not</a:t>
            </a:r>
            <a:r>
              <a:rPr lang="en-US" altLang="zh-CN" u="sng"/>
              <a:t> </a:t>
            </a:r>
            <a:r>
              <a:rPr lang="zh-CN" altLang="en-US" u="sng"/>
              <a:t>shared</a:t>
            </a:r>
            <a:r>
              <a:rPr lang="zh-CN" altLang="en-US"/>
              <a:t> by multiple objects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7200" y="1876425"/>
            <a:ext cx="9317355" cy="45961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00" y="1049020"/>
            <a:ext cx="10968990" cy="5134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std::unique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ptr</a:t>
            </a:r>
            <a:r>
              <a:rPr lang="zh-CN" altLang="en-US"/>
              <a:t> methods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get()</a:t>
            </a:r>
            <a:r>
              <a:rPr lang="zh-CN" altLang="en-US"/>
              <a:t> returns the underlying pointer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operator*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operator-&gt;</a:t>
            </a:r>
            <a:r>
              <a:rPr lang="zh-CN" altLang="en-US"/>
              <a:t> dereferences pointer to the managed object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operator[]</a:t>
            </a:r>
            <a:r>
              <a:rPr lang="zh-CN" altLang="en-US"/>
              <a:t> provides indexed access to the stored array (if it supports random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access iterator)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release()</a:t>
            </a:r>
            <a:r>
              <a:rPr lang="zh-CN" altLang="en-US"/>
              <a:t> returns a pointer to the managed object and releases the ownership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reset(ptr)</a:t>
            </a:r>
            <a:r>
              <a:rPr lang="zh-CN" altLang="en-US"/>
              <a:t> replaces the managed object with ptr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Utility method: </a:t>
            </a:r>
            <a:r>
              <a:rPr lang="zh-CN" altLang="en-US">
                <a:highlight>
                  <a:srgbClr val="C0C0C0"/>
                </a:highlight>
              </a:rPr>
              <a:t>std::make unique&lt;T&gt;()</a:t>
            </a:r>
            <a:r>
              <a:rPr lang="zh-CN" altLang="en-US"/>
              <a:t> creates a unique pointer of a class </a:t>
            </a:r>
            <a:r>
              <a:rPr lang="zh-CN" altLang="en-US">
                <a:highlight>
                  <a:srgbClr val="C0C0C0"/>
                </a:highlight>
              </a:rPr>
              <a:t>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that manages a new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std::unique ptr - Unique Pointer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5610" y="1143000"/>
            <a:ext cx="877379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  <p:tag name="commondata" val="eyJoZGlkIjoiYWIyODVkNDAxOGViODdkZDNiNzdlYjYyOGRkZTFkNzM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3388</Words>
  <Application>WPS 演示</Application>
  <PresentationFormat>宽屏</PresentationFormat>
  <Paragraphs>145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Times New Roman</vt:lpstr>
      <vt:lpstr>方正粗金陵简体</vt:lpstr>
      <vt:lpstr>冬青黑体简体中文</vt:lpstr>
      <vt:lpstr>Consolas</vt:lpstr>
      <vt:lpstr>微软雅黑</vt:lpstr>
      <vt:lpstr>宋体</vt:lpstr>
      <vt:lpstr>汉仪书宋二KW</vt:lpstr>
      <vt:lpstr>Arial Unicode MS</vt:lpstr>
      <vt:lpstr>Calibri</vt:lpstr>
      <vt:lpstr>Office 主题​​</vt:lpstr>
      <vt:lpstr>Object Oriented Programming—C++ Lecture9 Advanced Topics(1)</vt:lpstr>
      <vt:lpstr>Table of Context</vt:lpstr>
      <vt:lpstr>Lambdas Function</vt:lpstr>
      <vt:lpstr>Capture Clauses</vt:lpstr>
      <vt:lpstr>Using Lambdas</vt:lpstr>
      <vt:lpstr>Smart pointers</vt:lpstr>
      <vt:lpstr>std::unique ptr - Unique Pointer</vt:lpstr>
      <vt:lpstr>std::unique ptr - Unique Pointer </vt:lpstr>
      <vt:lpstr>std::unique ptr - Unique Pointer </vt:lpstr>
      <vt:lpstr>std::unique ptr - Unique Pointer </vt:lpstr>
      <vt:lpstr>std::shared ptr - Shared Pointer </vt:lpstr>
      <vt:lpstr>std::shared ptr - Shared Pointer </vt:lpstr>
      <vt:lpstr>std::shared ptr - Shared Pointer </vt:lpstr>
      <vt:lpstr>std::weak ptr - Weak Pointer </vt:lpstr>
      <vt:lpstr>std::weak ptr - Weak Pointer </vt:lpstr>
      <vt:lpstr>std::weak ptr - Weak Pointer </vt:lpstr>
      <vt:lpstr>Coding to make the world better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淮安</cp:lastModifiedBy>
  <cp:revision>295</cp:revision>
  <dcterms:created xsi:type="dcterms:W3CDTF">2025-02-27T06:50:04Z</dcterms:created>
  <dcterms:modified xsi:type="dcterms:W3CDTF">2025-02-27T06:50:04Z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